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7C175"/>
    <a:srgbClr val="929292"/>
    <a:srgbClr val="337389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C5D45-ADF6-4B50-8120-A80F5E80F123}" v="4" dt="2025-10-02T06:50:21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7"/>
    <p:restoredTop sz="94852"/>
  </p:normalViewPr>
  <p:slideViewPr>
    <p:cSldViewPr snapToGrid="0">
      <p:cViewPr>
        <p:scale>
          <a:sx n="111" d="100"/>
          <a:sy n="111" d="100"/>
        </p:scale>
        <p:origin x="6064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513C5D45-ADF6-4B50-8120-A80F5E80F123}"/>
    <pc:docChg chg="modSld">
      <pc:chgData name="Utilisateur" userId="iG5ubVOvUT25vt1OoI3+bnwQi7HKh9+yPL5JjsN27v8=" providerId="None" clId="Web-{513C5D45-ADF6-4B50-8120-A80F5E80F123}" dt="2025-10-02T06:50:19.712" v="0" actId="20577"/>
      <pc:docMkLst>
        <pc:docMk/>
      </pc:docMkLst>
      <pc:sldChg chg="modSp">
        <pc:chgData name="Utilisateur" userId="iG5ubVOvUT25vt1OoI3+bnwQi7HKh9+yPL5JjsN27v8=" providerId="None" clId="Web-{513C5D45-ADF6-4B50-8120-A80F5E80F123}" dt="2025-10-02T06:50:19.712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513C5D45-ADF6-4B50-8120-A80F5E80F123}" dt="2025-10-02T06:50:19.712" v="0" actId="20577"/>
          <ac:spMkLst>
            <pc:docMk/>
            <pc:sldMk cId="2076937392" sldId="256"/>
            <ac:spMk id="50" creationId="{226167D6-0290-D4CD-DF50-64A6599DF65D}"/>
          </ac:spMkLst>
        </pc:spChg>
      </pc:sldChg>
    </pc:docChg>
  </pc:docChgLst>
  <pc:docChgLst>
    <pc:chgData name="Utilisateur" userId="iG5ubVOvUT25vt1OoI3+bnwQi7HKh9+yPL5JjsN27v8=" providerId="None" clId="Web-{2AAB1D9D-6DBB-419D-9FB2-06ACCD89803C}"/>
    <pc:docChg chg="modSld">
      <pc:chgData name="Utilisateur" userId="iG5ubVOvUT25vt1OoI3+bnwQi7HKh9+yPL5JjsN27v8=" providerId="None" clId="Web-{2AAB1D9D-6DBB-419D-9FB2-06ACCD89803C}" dt="2025-09-19T19:09:38.475" v="4" actId="20577"/>
      <pc:docMkLst>
        <pc:docMk/>
      </pc:docMkLst>
      <pc:sldChg chg="modSp">
        <pc:chgData name="Utilisateur" userId="iG5ubVOvUT25vt1OoI3+bnwQi7HKh9+yPL5JjsN27v8=" providerId="None" clId="Web-{2AAB1D9D-6DBB-419D-9FB2-06ACCD89803C}" dt="2025-09-19T19:09:38.475" v="4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2AAB1D9D-6DBB-419D-9FB2-06ACCD89803C}" dt="2025-09-19T19:09:38.475" v="4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2AAB1D9D-6DBB-419D-9FB2-06ACCD89803C}" dt="2025-09-19T19:08:54.921" v="2" actId="20577"/>
          <ac:spMkLst>
            <pc:docMk/>
            <pc:sldMk cId="2076937392" sldId="256"/>
            <ac:spMk id="62" creationId="{744E4174-5BD0-FDB9-369C-E22999BB43DF}"/>
          </ac:spMkLst>
        </pc:spChg>
        <pc:spChg chg="mod">
          <ac:chgData name="Utilisateur" userId="iG5ubVOvUT25vt1OoI3+bnwQi7HKh9+yPL5JjsN27v8=" providerId="None" clId="Web-{2AAB1D9D-6DBB-419D-9FB2-06ACCD89803C}" dt="2025-09-19T19:09:15.849" v="3" actId="20577"/>
          <ac:spMkLst>
            <pc:docMk/>
            <pc:sldMk cId="2076937392" sldId="256"/>
            <ac:spMk id="63" creationId="{757F264A-6741-B69C-2D74-5253FAEBC49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260885" y="5157502"/>
            <a:ext cx="1247291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acteurs de la guerre d’Algérie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9195160-E73D-7461-2A39-7D65946DA71D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1508176" y="5508166"/>
            <a:ext cx="354632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2253665" y="3188339"/>
            <a:ext cx="1479873" cy="701328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partisans 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de l’Algérie française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EFD30F9-A999-49BC-A83C-537EF2E09B1A}"/>
              </a:ext>
            </a:extLst>
          </p:cNvPr>
          <p:cNvSpPr/>
          <p:nvPr/>
        </p:nvSpPr>
        <p:spPr>
          <a:xfrm>
            <a:off x="4343575" y="1703216"/>
            <a:ext cx="2800593" cy="1713072"/>
          </a:xfrm>
          <a:prstGeom prst="roundRect">
            <a:avLst>
              <a:gd name="adj" fmla="val 6482"/>
            </a:avLst>
          </a:prstGeom>
          <a:solidFill>
            <a:schemeClr val="bg1"/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108000" rIns="98903" bIns="108000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L’armée française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Envoi massif de troupes </a:t>
            </a:r>
            <a:br>
              <a:rPr lang="fr-FR" sz="11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et des soldats du contingent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Violences envers les populations civiles : massacres, déplacements </a:t>
            </a:r>
            <a:br>
              <a:rPr lang="fr-FR" sz="11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de populations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Pratique systématique de la torture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971879" y="467938"/>
            <a:ext cx="3296147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guerre d'Algérie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2253665" y="7281351"/>
            <a:ext cx="1479873" cy="497017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partisans de l’indépendance</a:t>
            </a:r>
          </a:p>
        </p:txBody>
      </p:sp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  <a:stCxn id="49" idx="1"/>
            <a:endCxn id="14" idx="1"/>
          </p:cNvCxnSpPr>
          <p:nvPr/>
        </p:nvCxnSpPr>
        <p:spPr>
          <a:xfrm rot="10800000">
            <a:off x="2253665" y="3539004"/>
            <a:ext cx="12700" cy="3990857"/>
          </a:xfrm>
          <a:prstGeom prst="bentConnector3">
            <a:avLst>
              <a:gd name="adj1" fmla="val 3162157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226167D6-0290-D4CD-DF50-64A6599DF65D}"/>
              </a:ext>
            </a:extLst>
          </p:cNvPr>
          <p:cNvSpPr/>
          <p:nvPr/>
        </p:nvSpPr>
        <p:spPr>
          <a:xfrm>
            <a:off x="4343575" y="3619268"/>
            <a:ext cx="2800593" cy="1888898"/>
          </a:xfrm>
          <a:prstGeom prst="roundRect">
            <a:avLst>
              <a:gd name="adj" fmla="val 6482"/>
            </a:avLst>
          </a:prstGeom>
          <a:solidFill>
            <a:schemeClr val="bg1"/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108000" rIns="98903" bIns="108000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Les Français d’Algérie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Mobilisation de la population contre l’indépendance = soulèvement contre le gouvernement en 1958 et 1961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Départ massif des « pieds-noirs » après l’indépendance en 1962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Mouvement armé à partir de 1961 : OAS</a:t>
            </a:r>
          </a:p>
        </p:txBody>
      </p:sp>
      <p:cxnSp>
        <p:nvCxnSpPr>
          <p:cNvPr id="51" name="Connecteur en angle 50">
            <a:extLst>
              <a:ext uri="{FF2B5EF4-FFF2-40B4-BE49-F238E27FC236}">
                <a16:creationId xmlns:a16="http://schemas.microsoft.com/office/drawing/2014/main" id="{91320BB3-4D51-750C-18FB-ACD707E19427}"/>
              </a:ext>
            </a:extLst>
          </p:cNvPr>
          <p:cNvCxnSpPr>
            <a:cxnSpLocks/>
            <a:stCxn id="50" idx="1"/>
            <a:endCxn id="16" idx="1"/>
          </p:cNvCxnSpPr>
          <p:nvPr/>
        </p:nvCxnSpPr>
        <p:spPr>
          <a:xfrm rot="10800000">
            <a:off x="4343575" y="2559753"/>
            <a:ext cx="12700" cy="2003965"/>
          </a:xfrm>
          <a:prstGeom prst="bentConnector3">
            <a:avLst>
              <a:gd name="adj1" fmla="val 2872346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5B5E3D46-DA26-F4D8-3B23-DD450AC33751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3733538" y="3539003"/>
            <a:ext cx="260384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 : coins arrondis 61">
            <a:extLst>
              <a:ext uri="{FF2B5EF4-FFF2-40B4-BE49-F238E27FC236}">
                <a16:creationId xmlns:a16="http://schemas.microsoft.com/office/drawing/2014/main" id="{744E4174-5BD0-FDB9-369C-E22999BB43DF}"/>
              </a:ext>
            </a:extLst>
          </p:cNvPr>
          <p:cNvSpPr/>
          <p:nvPr/>
        </p:nvSpPr>
        <p:spPr>
          <a:xfrm>
            <a:off x="4343575" y="5951236"/>
            <a:ext cx="2800593" cy="1537246"/>
          </a:xfrm>
          <a:prstGeom prst="roundRect">
            <a:avLst>
              <a:gd name="adj" fmla="val 6482"/>
            </a:avLst>
          </a:prstGeom>
          <a:solidFill>
            <a:schemeClr val="bg1"/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108000" rIns="98903" bIns="108000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Les combattants du FLN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Pratique de la guérilla sur l’ensemble du territoire algérien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Attentats contre les populations civiles et l’armée française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Attentats en métropole</a:t>
            </a:r>
          </a:p>
        </p:txBody>
      </p:sp>
      <p:sp>
        <p:nvSpPr>
          <p:cNvPr id="63" name="Rectangle : coins arrondis 62">
            <a:extLst>
              <a:ext uri="{FF2B5EF4-FFF2-40B4-BE49-F238E27FC236}">
                <a16:creationId xmlns:a16="http://schemas.microsoft.com/office/drawing/2014/main" id="{757F264A-6741-B69C-2D74-5253FAEBC493}"/>
              </a:ext>
            </a:extLst>
          </p:cNvPr>
          <p:cNvSpPr/>
          <p:nvPr/>
        </p:nvSpPr>
        <p:spPr>
          <a:xfrm>
            <a:off x="4343575" y="7699111"/>
            <a:ext cx="2800593" cy="1281500"/>
          </a:xfrm>
          <a:prstGeom prst="roundRect">
            <a:avLst>
              <a:gd name="adj" fmla="val 6482"/>
            </a:avLst>
          </a:prstGeom>
          <a:solidFill>
            <a:schemeClr val="bg1"/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108000" rIns="98903" bIns="108000" rtlCol="0" anchor="ctr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latin typeface="Open Sans" pitchFamily="2" charset="0"/>
              </a:rPr>
              <a:t>Les soutiens internationaux</a:t>
            </a:r>
            <a:endParaRPr lang="fr-FR" sz="1100" dirty="0">
              <a:solidFill>
                <a:schemeClr val="tx1"/>
              </a:solidFill>
              <a:latin typeface="Open Sans" pitchFamily="2" charset="0"/>
            </a:endParaRP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• </a:t>
            </a:r>
            <a:r>
              <a:rPr lang="fr-FR" sz="1100" dirty="0">
                <a:solidFill>
                  <a:schemeClr val="tx1"/>
                </a:solidFill>
                <a:latin typeface="Open Sans" pitchFamily="2" charset="0"/>
              </a:rPr>
              <a:t>Soutien financier et matériel au FLN (URSS, pays arabes)</a:t>
            </a:r>
          </a:p>
          <a:p>
            <a:pPr>
              <a:spcBef>
                <a:spcPts val="600"/>
              </a:spcBef>
            </a:pPr>
            <a:r>
              <a:rPr lang="fr-FR" sz="11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Bases FLN dans les pays frontaliers (Maroc et Tunisie)</a:t>
            </a:r>
            <a:endParaRPr lang="fr-FR" sz="1100" dirty="0">
              <a:solidFill>
                <a:schemeClr val="tx1"/>
              </a:solidFill>
              <a:latin typeface="Open Sans" pitchFamily="2" charset="0"/>
              <a:ea typeface="Open Sans"/>
              <a:cs typeface="Open Sans"/>
            </a:endParaRPr>
          </a:p>
        </p:txBody>
      </p:sp>
      <p:cxnSp>
        <p:nvCxnSpPr>
          <p:cNvPr id="64" name="Connecteur en angle 63">
            <a:extLst>
              <a:ext uri="{FF2B5EF4-FFF2-40B4-BE49-F238E27FC236}">
                <a16:creationId xmlns:a16="http://schemas.microsoft.com/office/drawing/2014/main" id="{BD507332-D8EE-6E35-44C9-EC382E5619AB}"/>
              </a:ext>
            </a:extLst>
          </p:cNvPr>
          <p:cNvCxnSpPr>
            <a:cxnSpLocks/>
            <a:stCxn id="63" idx="1"/>
            <a:endCxn id="62" idx="1"/>
          </p:cNvCxnSpPr>
          <p:nvPr/>
        </p:nvCxnSpPr>
        <p:spPr>
          <a:xfrm rot="10800000">
            <a:off x="4343575" y="6719859"/>
            <a:ext cx="12700" cy="1620002"/>
          </a:xfrm>
          <a:prstGeom prst="bentConnector3">
            <a:avLst>
              <a:gd name="adj1" fmla="val 2837835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1A5644E3-18DD-4093-04DE-39D6C61AB706}"/>
              </a:ext>
            </a:extLst>
          </p:cNvPr>
          <p:cNvCxnSpPr>
            <a:cxnSpLocks/>
          </p:cNvCxnSpPr>
          <p:nvPr/>
        </p:nvCxnSpPr>
        <p:spPr>
          <a:xfrm>
            <a:off x="3733538" y="7529860"/>
            <a:ext cx="260384" cy="0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147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25</cp:revision>
  <dcterms:created xsi:type="dcterms:W3CDTF">2024-05-15T14:38:44Z</dcterms:created>
  <dcterms:modified xsi:type="dcterms:W3CDTF">2025-10-02T06:50:24Z</dcterms:modified>
</cp:coreProperties>
</file>